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实战演练篇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实战训练</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5</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90931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代词指代题。根据第二段中的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“Talking to yourself loud is like showing this quiet inner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内在的</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speech. It can help us do better in different areas like school, sports and work</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可知，大声对自己说话就像展示自己的内心语言，可以帮助我们在学校、运动和工作等不同领域做得更好。故画线单词</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指代上文提到的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“Talking to yourself”</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929269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47739"/>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writer show his opinion in Paragraph 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By listing numbers</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By giving an example.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By comparing himself with others.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825665" y="984267"/>
            <a:ext cx="4798961" cy="557455"/>
          </a:xfrm>
          <a:prstGeom prst="rect">
            <a:avLst/>
          </a:prstGeom>
        </p:spPr>
      </p:pic>
      <p:sp>
        <p:nvSpPr>
          <p:cNvPr id="4" name="矩形 3"/>
          <p:cNvSpPr/>
          <p:nvPr/>
        </p:nvSpPr>
        <p:spPr>
          <a:xfrm>
            <a:off x="1118068" y="925945"/>
            <a:ext cx="492443" cy="646331"/>
          </a:xfrm>
          <a:prstGeom prst="rect">
            <a:avLst/>
          </a:prstGeom>
        </p:spPr>
        <p:txBody>
          <a:bodyPr wrap="none">
            <a:spAutoFit/>
          </a:bodyPr>
          <a:lstStyle/>
          <a:p>
            <a:r>
              <a:rPr lang="en-US" altLang="zh-CN" sz="3600"/>
              <a:t>B</a:t>
            </a:r>
            <a:endParaRPr lang="zh-CN" altLang="en-US"/>
          </a:p>
        </p:txBody>
      </p:sp>
    </p:spTree>
    <p:extLst>
      <p:ext uri="{BB962C8B-B14F-4D97-AF65-F5344CB8AC3E}">
        <p14:creationId xmlns:p14="http://schemas.microsoft.com/office/powerpoint/2010/main" val="604282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1116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写作手法题。根据第三段内容可知，该段以美国密歇根州立大学教授杰森乘坐飞机的经历论证了自言自语可以帮助我们控制不好的感觉这一观点。因此第三段用举例子的方式论证了观点。故选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241763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main idea of Paragraph 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Talking to yourself helps to find out the best players.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Talking to yourself helps to improve players’ talking skills.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Talking to yourself helps to make you more confident.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725084" y="975480"/>
            <a:ext cx="5078064" cy="527646"/>
          </a:xfrm>
          <a:prstGeom prst="rect">
            <a:avLst/>
          </a:prstGeom>
        </p:spPr>
      </p:pic>
      <p:sp>
        <p:nvSpPr>
          <p:cNvPr id="4" name="矩形 3"/>
          <p:cNvSpPr/>
          <p:nvPr/>
        </p:nvSpPr>
        <p:spPr>
          <a:xfrm>
            <a:off x="1100776" y="933389"/>
            <a:ext cx="518091" cy="646331"/>
          </a:xfrm>
          <a:prstGeom prst="rect">
            <a:avLst/>
          </a:prstGeom>
        </p:spPr>
        <p:txBody>
          <a:bodyPr wrap="none">
            <a:spAutoFit/>
          </a:bodyPr>
          <a:lstStyle/>
          <a:p>
            <a:r>
              <a:rPr lang="en-US" altLang="zh-CN" sz="3600"/>
              <a:t>C</a:t>
            </a:r>
            <a:endParaRPr lang="zh-CN" altLang="en-US"/>
          </a:p>
        </p:txBody>
      </p:sp>
    </p:spTree>
    <p:extLst>
      <p:ext uri="{BB962C8B-B14F-4D97-AF65-F5344CB8AC3E}">
        <p14:creationId xmlns:p14="http://schemas.microsoft.com/office/powerpoint/2010/main" val="489586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58532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段落大意题。根据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“When encouragement comes from oneself, it adds to self-confidence</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可知，文章第四段主要介绍了自言自语可以帮助提升自信。故选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567729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best shows the structure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Paragraph</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en-US" altLang="zh-CN" smtClean="0"/>
          </a:p>
          <a:p>
            <a:r>
              <a:rPr lang="en-US" altLang="zh-CN" smtClean="0"/>
              <a:t>A.                                  B.                            C.</a:t>
            </a:r>
            <a:endParaRPr lang="zh-CN" altLang="zh-CN"/>
          </a:p>
        </p:txBody>
      </p:sp>
      <p:pic>
        <p:nvPicPr>
          <p:cNvPr id="2" name="图片 1"/>
          <p:cNvPicPr>
            <a:picLocks noChangeAspect="1"/>
          </p:cNvPicPr>
          <p:nvPr/>
        </p:nvPicPr>
        <p:blipFill>
          <a:blip r:embed="rId2"/>
          <a:stretch>
            <a:fillRect/>
          </a:stretch>
        </p:blipFill>
        <p:spPr>
          <a:xfrm>
            <a:off x="2638822" y="995158"/>
            <a:ext cx="4811080" cy="521099"/>
          </a:xfrm>
          <a:prstGeom prst="rect">
            <a:avLst/>
          </a:prstGeom>
        </p:spPr>
      </p:pic>
      <p:pic>
        <p:nvPicPr>
          <p:cNvPr id="4" name="图片 3"/>
          <p:cNvPicPr>
            <a:picLocks noChangeAspect="1"/>
          </p:cNvPicPr>
          <p:nvPr/>
        </p:nvPicPr>
        <p:blipFill>
          <a:blip r:embed="rId3"/>
          <a:stretch>
            <a:fillRect/>
          </a:stretch>
        </p:blipFill>
        <p:spPr>
          <a:xfrm>
            <a:off x="1146165" y="3212976"/>
            <a:ext cx="2572777" cy="2555003"/>
          </a:xfrm>
          <a:prstGeom prst="rect">
            <a:avLst/>
          </a:prstGeom>
        </p:spPr>
      </p:pic>
      <p:pic>
        <p:nvPicPr>
          <p:cNvPr id="5" name="图片 4"/>
          <p:cNvPicPr>
            <a:picLocks noChangeAspect="1"/>
          </p:cNvPicPr>
          <p:nvPr/>
        </p:nvPicPr>
        <p:blipFill>
          <a:blip r:embed="rId4"/>
          <a:stretch>
            <a:fillRect/>
          </a:stretch>
        </p:blipFill>
        <p:spPr>
          <a:xfrm>
            <a:off x="5393347" y="3236931"/>
            <a:ext cx="2150645" cy="2568333"/>
          </a:xfrm>
          <a:prstGeom prst="rect">
            <a:avLst/>
          </a:prstGeom>
        </p:spPr>
      </p:pic>
      <p:pic>
        <p:nvPicPr>
          <p:cNvPr id="6" name="图片 5"/>
          <p:cNvPicPr>
            <a:picLocks noChangeAspect="1"/>
          </p:cNvPicPr>
          <p:nvPr/>
        </p:nvPicPr>
        <p:blipFill>
          <a:blip r:embed="rId5"/>
          <a:stretch>
            <a:fillRect/>
          </a:stretch>
        </p:blipFill>
        <p:spPr>
          <a:xfrm>
            <a:off x="8975526" y="3272479"/>
            <a:ext cx="2657203" cy="2532785"/>
          </a:xfrm>
          <a:prstGeom prst="rect">
            <a:avLst/>
          </a:prstGeom>
        </p:spPr>
      </p:pic>
      <p:sp>
        <p:nvSpPr>
          <p:cNvPr id="7" name="矩形 6"/>
          <p:cNvSpPr/>
          <p:nvPr/>
        </p:nvSpPr>
        <p:spPr>
          <a:xfrm>
            <a:off x="1110623" y="930308"/>
            <a:ext cx="518091" cy="646331"/>
          </a:xfrm>
          <a:prstGeom prst="rect">
            <a:avLst/>
          </a:prstGeom>
        </p:spPr>
        <p:txBody>
          <a:bodyPr wrap="none">
            <a:spAutoFit/>
          </a:bodyPr>
          <a:lstStyle/>
          <a:p>
            <a:r>
              <a:rPr lang="en-US" altLang="zh-CN" sz="3600"/>
              <a:t>A</a:t>
            </a:r>
            <a:endParaRPr lang="zh-CN" altLang="en-US"/>
          </a:p>
        </p:txBody>
      </p:sp>
    </p:spTree>
    <p:extLst>
      <p:ext uri="{BB962C8B-B14F-4D97-AF65-F5344CB8AC3E}">
        <p14:creationId xmlns:p14="http://schemas.microsoft.com/office/powerpoint/2010/main" val="3448431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4216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篇章结构题。通读全文可知，文章第一段总领全文，表明文章主题：自言自语有很多好处；第二段总体介绍了自言自语的概念，进一步表明它的好处；第三、四、五段分别从三个方面具体阐述自言自语的好处，故文章正确的结构如图</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所示。故选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278292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3"/>
            <a:ext cx="11485848" cy="5409475"/>
          </a:xfrm>
          <a:prstGeom prst="rect">
            <a:avLst/>
          </a:prstGeom>
        </p:spPr>
      </p:pic>
      <p:pic>
        <p:nvPicPr>
          <p:cNvPr id="10" name="译文.eps" descr="id:2147487336;FounderCES"/>
          <p:cNvPicPr/>
          <p:nvPr/>
        </p:nvPicPr>
        <p:blipFill>
          <a:blip r:embed="rId3"/>
          <a:stretch>
            <a:fillRect/>
          </a:stretch>
        </p:blipFill>
        <p:spPr>
          <a:xfrm>
            <a:off x="550590" y="3200787"/>
            <a:ext cx="1224136" cy="378439"/>
          </a:xfrm>
          <a:prstGeom prst="rect">
            <a:avLst/>
          </a:prstGeom>
        </p:spPr>
      </p:pic>
      <p:pic>
        <p:nvPicPr>
          <p:cNvPr id="11" name="分析.eps" descr="id:2147487343;FounderCES"/>
          <p:cNvPicPr/>
          <p:nvPr/>
        </p:nvPicPr>
        <p:blipFill>
          <a:blip r:embed="rId4"/>
          <a:stretch>
            <a:fillRect/>
          </a:stretch>
        </p:blipFill>
        <p:spPr>
          <a:xfrm>
            <a:off x="498522" y="4825412"/>
            <a:ext cx="1250325" cy="386536"/>
          </a:xfrm>
          <a:prstGeom prst="rect">
            <a:avLst/>
          </a:prstGeom>
        </p:spPr>
      </p:pic>
      <p:pic>
        <p:nvPicPr>
          <p:cNvPr id="12" name="图片 11"/>
          <p:cNvPicPr>
            <a:picLocks noChangeAspect="1"/>
          </p:cNvPicPr>
          <p:nvPr/>
        </p:nvPicPr>
        <p:blipFill>
          <a:blip r:embed="rId5"/>
          <a:stretch>
            <a:fillRect/>
          </a:stretch>
        </p:blipFill>
        <p:spPr>
          <a:xfrm>
            <a:off x="364633" y="826412"/>
            <a:ext cx="2850254" cy="553993"/>
          </a:xfrm>
          <a:prstGeom prst="rect">
            <a:avLst/>
          </a:prstGeom>
        </p:spPr>
      </p:pic>
      <p:sp>
        <p:nvSpPr>
          <p:cNvPr id="3" name="内容占位符 2"/>
          <p:cNvSpPr>
            <a:spLocks noGrp="1"/>
          </p:cNvSpPr>
          <p:nvPr>
            <p:ph idx="1"/>
          </p:nvPr>
        </p:nvSpPr>
        <p:spPr>
          <a:xfrm>
            <a:off x="360854" y="1231256"/>
            <a:ext cx="11485848" cy="5078313"/>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It’s because the information will probably become a long-term memory if it is said out loud.</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这</a:t>
            </a:r>
            <a:r>
              <a:rPr lang="zh-CN" altLang="zh-CN">
                <a:latin typeface="Times New Roman" panose="02020603050405020304" pitchFamily="18" charset="0"/>
                <a:ea typeface="楷体" panose="02010609060101010101" pitchFamily="49" charset="-122"/>
                <a:cs typeface="Times New Roman" panose="02020603050405020304" pitchFamily="18" charset="0"/>
              </a:rPr>
              <a:t>是因为</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如果这些信息被大声说出来</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这些信息可能会成为一种长期的记忆。</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本</a:t>
            </a:r>
            <a:r>
              <a:rPr lang="zh-CN" altLang="zh-CN">
                <a:latin typeface="Times New Roman" panose="02020603050405020304" pitchFamily="18" charset="0"/>
                <a:ea typeface="宋体" panose="02010600030101010101" pitchFamily="2" charset="-122"/>
                <a:cs typeface="Times New Roman" panose="02020603050405020304" pitchFamily="18" charset="0"/>
              </a:rPr>
              <a:t>句是一个主从复合句。</a:t>
            </a:r>
            <a:r>
              <a:rPr lang="en-US" altLang="zh-CN">
                <a:latin typeface="Times New Roman" panose="02020603050405020304" pitchFamily="18" charset="0"/>
                <a:ea typeface="宋体" panose="02010600030101010101" pitchFamily="2" charset="-122"/>
                <a:cs typeface="Times New Roman" panose="02020603050405020304" pitchFamily="18" charset="0"/>
              </a:rPr>
              <a:t>because</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引导的是表语从句，</a:t>
            </a:r>
            <a:r>
              <a:rPr lang="en-US" altLang="zh-CN">
                <a:latin typeface="Times New Roman" panose="02020603050405020304" pitchFamily="18" charset="0"/>
                <a:ea typeface="宋体" panose="02010600030101010101" pitchFamily="2" charset="-122"/>
                <a:cs typeface="Times New Roman" panose="02020603050405020304" pitchFamily="18" charset="0"/>
              </a:rPr>
              <a:t>if</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引导的是条件状语从句</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46331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406574" y="838769"/>
            <a:ext cx="11440128" cy="1434353"/>
          </a:xfrm>
          <a:prstGeom prst="rect">
            <a:avLst/>
          </a:prstGeom>
        </p:spPr>
      </p:pic>
      <p:pic>
        <p:nvPicPr>
          <p:cNvPr id="5" name="图片 4"/>
          <p:cNvPicPr>
            <a:picLocks noChangeAspect="1"/>
          </p:cNvPicPr>
          <p:nvPr/>
        </p:nvPicPr>
        <p:blipFill>
          <a:blip r:embed="rId3"/>
          <a:stretch>
            <a:fillRect/>
          </a:stretch>
        </p:blipFill>
        <p:spPr>
          <a:xfrm>
            <a:off x="550590" y="2467730"/>
            <a:ext cx="3024336" cy="790377"/>
          </a:xfrm>
          <a:prstGeom prst="rect">
            <a:avLst/>
          </a:prstGeom>
        </p:spPr>
      </p:pic>
      <p:sp>
        <p:nvSpPr>
          <p:cNvPr id="6" name="内容占位符 1"/>
          <p:cNvSpPr>
            <a:spLocks noGrp="1"/>
          </p:cNvSpPr>
          <p:nvPr>
            <p:ph idx="1"/>
          </p:nvPr>
        </p:nvSpPr>
        <p:spPr>
          <a:xfrm>
            <a:off x="360854" y="2432258"/>
            <a:ext cx="11485848" cy="1754326"/>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是一篇议论文</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文章介绍了自言自语的好处</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2"/>
          <p:cNvSpPr txBox="1">
            <a:spLocks/>
          </p:cNvSpPr>
          <p:nvPr/>
        </p:nvSpPr>
        <p:spPr bwMode="auto">
          <a:xfrm>
            <a:off x="360854" y="3978979"/>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临沂中考</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718556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836712"/>
            <a:ext cx="11485848" cy="2485745"/>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can be really embarrassed if someone sees you talking to yourself. But don’t feel bad about it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Talking to yourself actually has a lot of advantages.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44465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47739"/>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probably know that thinking is good for the brain. It helps us do things like making plans and managing our feelings. Talking to yourself loud is like showing this quiet inner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内在的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speech.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It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help us do better in different areas like school, sports and work.</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240325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Talking to yourself, especially in the third person, can help us manage bad feelings. “Talking to yourself in the third person is like giving yourself advice,” said Jason Moser, a professor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教授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Michigan State University, US. Moser uses himself as an example.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does not like flying, but he has to fly often for his work.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486518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he is feeling nervous or afraid during a flight, he talks to himself. “Well, you know, Jason knows air travel is very safe. And Jason has been on thousands of flights.” This can help us to see things from a different aspect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角度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especially when we’re feeling sad or angry.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906569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809732"/>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encouragement comes from oneself, it adds to self-confidence. A study invited 72 tennis players to take part in some matches. Researchers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调查者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put the players into two groups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one group that said nothing while playing, and the other that talked to themselves while playing. They found that the self-talkers showed more confidence and played better than those in the silent group.</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96902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809732"/>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Self-talk also helps to improve memory. Researchers tested four different ways to memorize things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reading silently, reading aloud, listening to someone else read and listening to a recording of oneself reading. Those who read out loud recalled the information the best, researchers said in their study. It’s because the information will probably become a long-term memory if it is said out loud.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166570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underlined word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refer to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Talking to yourself.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brain.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Thinking.</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2664701" y="1018232"/>
            <a:ext cx="4282976" cy="468704"/>
          </a:xfrm>
          <a:prstGeom prst="rect">
            <a:avLst/>
          </a:prstGeom>
        </p:spPr>
      </p:pic>
      <p:sp>
        <p:nvSpPr>
          <p:cNvPr id="4" name="矩形 3"/>
          <p:cNvSpPr/>
          <p:nvPr/>
        </p:nvSpPr>
        <p:spPr>
          <a:xfrm>
            <a:off x="1100776" y="935104"/>
            <a:ext cx="518091" cy="646331"/>
          </a:xfrm>
          <a:prstGeom prst="rect">
            <a:avLst/>
          </a:prstGeom>
        </p:spPr>
        <p:txBody>
          <a:bodyPr wrap="none">
            <a:spAutoFit/>
          </a:bodyPr>
          <a:lstStyle/>
          <a:p>
            <a:r>
              <a:rPr lang="en-US" altLang="zh-CN" sz="3600"/>
              <a:t>A</a:t>
            </a:r>
            <a:endParaRPr lang="zh-CN" altLang="en-US"/>
          </a:p>
        </p:txBody>
      </p:sp>
    </p:spTree>
    <p:extLst>
      <p:ext uri="{BB962C8B-B14F-4D97-AF65-F5344CB8AC3E}">
        <p14:creationId xmlns:p14="http://schemas.microsoft.com/office/powerpoint/2010/main" val="4283813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833</TotalTime>
  <Words>720</Words>
  <Application>Microsoft Office PowerPoint</Application>
  <PresentationFormat>自定义</PresentationFormat>
  <Paragraphs>36</Paragraphs>
  <Slides>17</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17</vt:i4>
      </vt:variant>
    </vt:vector>
  </HeadingPairs>
  <TitlesOfParts>
    <vt:vector size="26"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784</cp:revision>
  <dcterms:created xsi:type="dcterms:W3CDTF">2020-11-06T05:24:00Z</dcterms:created>
  <dcterms:modified xsi:type="dcterms:W3CDTF">2025-09-13T09:54:31Z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